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1346"/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A30CC5-F1D4-4585-5012-D7E847203B1B}" v="3" dt="2022-01-10T13:53:40.323"/>
    <p1510:client id="{32A2BC6F-39A5-ABB3-E92C-A57E3C385F18}" v="583" dt="2022-01-12T13:58:23.760"/>
    <p1510:client id="{D23248C5-8578-AD15-7970-C4EFE2E6F33B}" v="131" dt="2022-01-10T14:30:36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792" autoAdjust="0"/>
  </p:normalViewPr>
  <p:slideViewPr>
    <p:cSldViewPr snapToGrid="0">
      <p:cViewPr varScale="1">
        <p:scale>
          <a:sx n="60" d="100"/>
          <a:sy n="60" d="100"/>
        </p:scale>
        <p:origin x="972" y="-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AA289-77D4-40E5-AE10-8472D55AF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938CC-ACFE-479C-918C-44C2073D0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298469-F5FD-4934-B0CF-71DDDEC7E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F99C0-6DC7-439E-9880-9EF532F0B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9701E-B670-4FD0-874B-5B79B0404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4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171AC-2CA2-4B21-9174-B2A843DC8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D384A-D53A-4C5A-B09A-BD8954435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E8110-7A43-49B6-9E59-707C44132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8A2BC-B77E-4EF5-947A-72EE1A11B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6C5C4-0835-4334-A074-431E6F625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666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E0209-CEE9-4D11-8B2B-D7AB606B5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CF204-AF2A-44DC-B983-DE23AB3F8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7BC6D-2C26-4F68-BCEB-953BDCB4E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7E132-7409-422B-9432-80A8A7362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97B29-89CC-4C88-BBB5-4B355802C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1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8372B-7631-4686-B4E2-2D76334C6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7B93A-BDEB-448F-87F5-8924E4E7E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03B9F8-7C8C-408C-B813-D5170AF05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62FD1-90C5-4AAF-9319-DFE591C61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137587-3313-49BD-BD23-74449FA6E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79359-4481-428E-B01C-FE4818409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8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22374-6746-4D11-A023-E490EA79F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EA3695-E84D-45A6-B0AB-7A1042BB5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65EF10-D08E-4F7D-93BB-16D4B10130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7BB5C3-DA5E-49E7-9D70-530BAAD40B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326921-5784-47DC-A47A-7A951A5771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7A0004-C05E-4CE4-A083-6768DD4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1097B5-962A-404F-B745-7B3464E4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CCED43-039D-4455-88E2-D96FF85CF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8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5E14D-EC6F-4A0A-A346-D858B4609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B2632F-C543-4266-90B0-6142BA5C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BB6071-7679-4200-8A8E-E2B2B7EC3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A4C7EC-E43E-40C9-BA9D-B7DBFAE6E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46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EA51D-1CCE-4DC4-A28F-9C962399A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D24859-9879-424A-9094-70DE1072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CCBBBD-7D5C-4C95-98D9-E88D6F3A8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640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A9776-4BC6-4A7C-8F6E-30C49832A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0B466-2C52-48F1-A755-7516513E9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88124-88A4-4EA2-B68D-2726B194BD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2389A-DDFC-44E7-9A50-62AC9735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8C473E-644C-4EC8-AB1B-13DA8B334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9C700A-1210-4171-B038-B8CAC69B1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59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43933-69D8-425A-9521-40A9C9A9A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FAAA7A-471A-44E3-9CC3-0C992D3237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1AE7C-4723-45AA-8F95-47BFF546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0CB51-291C-4494-9481-DF2EE45F7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BF9711-46A3-4FC5-8C56-11211ADB4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A4B0-3241-4C6D-8893-A7C986B90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045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3585D-557E-4EA7-B5BE-E5457288F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EB38B-0712-4563-B4D6-803E8B7EF8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E86E7-7049-4F35-ACAA-9B3B2009F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B6034-BA42-466C-9C90-E1A026663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ADB5F2-D7B3-421D-B699-BFFD14CC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399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431DB6-8F88-4530-8599-6E96D52037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BA85E-6DFF-4E26-A801-BB3C009D4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A9C3E-EDD2-4B78-B6C6-1587971BD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A3539-6E4E-4268-9D9B-27F3A1CEC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223D4-D535-4213-B809-69D612417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55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9498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A96FE5-49A1-4AB3-AC3C-F6A0908E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C1F25-CD53-4D2C-9E2E-373F71F62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E8F5C-AB60-4DCB-852E-A3119D78BF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CC7BE-8EEE-4B72-AF9D-CFF73F77B941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A67F7-E390-4B64-83B5-F64B6118F5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7450E-9A08-4D2F-9BF2-07A900856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57D84-53A9-49AA-8ABC-24D9C85A9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18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463649" y="226212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b="1" kern="120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latin typeface="+mj-lt"/>
                <a:ea typeface="+mj-ea"/>
                <a:cs typeface="+mj-cs"/>
              </a:rPr>
              <a:t>S.A.L.E.S</a:t>
            </a:r>
            <a:endParaRPr lang="en-GB" sz="4400" b="1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342623-A9AD-41E2-86D8-CD99E42F1764}"/>
              </a:ext>
            </a:extLst>
          </p:cNvPr>
          <p:cNvSpPr txBox="1"/>
          <p:nvPr/>
        </p:nvSpPr>
        <p:spPr>
          <a:xfrm>
            <a:off x="2248634" y="2733503"/>
            <a:ext cx="7040489" cy="3046988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 rtl="0" fontAlgn="base"/>
            <a:r>
              <a:rPr lang="en-GB" b="1" i="0" u="sng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STRATEGIES TO INCREASE CHILDREN’S LOVE OF READIN</a:t>
            </a:r>
            <a:r>
              <a:rPr lang="en-GB" b="1" i="0" u="sng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G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S</a:t>
            </a:r>
            <a:r>
              <a:rPr lang="en-GB" b="1" i="0" u="none" strike="noStrike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is for – 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Same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Persuade children that they all want to be reading the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same thing.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A</a:t>
            </a:r>
            <a:r>
              <a:rPr lang="en-GB" b="1" i="0" u="none" strike="noStrike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is for –</a:t>
            </a:r>
            <a:r>
              <a:rPr lang="en-GB" b="0" i="0" u="none" strike="noStrike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Authority</a:t>
            </a:r>
            <a:r>
              <a:rPr lang="en-GB" b="0" i="0" u="none" strike="noStrike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Become an expert on children’s books.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L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is for – 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Live it 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Breathe life into the book.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none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 is for – 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Ease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 – Make it easy for children to find books.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algn="l" rtl="0" fontAlgn="base"/>
            <a:r>
              <a:rPr lang="en-GB" sz="2400" b="1" i="0" u="none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 is also for –</a:t>
            </a:r>
            <a:r>
              <a:rPr lang="en-GB" b="0" i="0" u="none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 </a:t>
            </a:r>
            <a:r>
              <a:rPr lang="en-GB" b="1" i="0" u="none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Scarcity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 - Make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the book desirable by suggesting copies of it are in short supply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.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3207905" y="1309102"/>
            <a:ext cx="4741776" cy="1328023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Over the next six weeks, 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will be sharing ideas on how to increase children’s love of reading using the </a:t>
            </a:r>
            <a:r>
              <a:rPr lang="en-GB" b="1" dirty="0">
                <a:solidFill>
                  <a:srgbClr val="8B1346"/>
                </a:solidFill>
              </a:rPr>
              <a:t>S.A.L.E.S</a:t>
            </a:r>
            <a:r>
              <a:rPr lang="en-GB" dirty="0">
                <a:solidFill>
                  <a:srgbClr val="0C5076"/>
                </a:solidFill>
              </a:rPr>
              <a:t> </a:t>
            </a:r>
            <a:r>
              <a:rPr lang="en-GB" dirty="0"/>
              <a:t>strategies.</a:t>
            </a:r>
          </a:p>
        </p:txBody>
      </p:sp>
      <p:pic>
        <p:nvPicPr>
          <p:cNvPr id="5" name="Picture 5" descr="Shape, rectangle, square&#10;&#10;Description automatically generated">
            <a:extLst>
              <a:ext uri="{FF2B5EF4-FFF2-40B4-BE49-F238E27FC236}">
                <a16:creationId xmlns:a16="http://schemas.microsoft.com/office/drawing/2014/main" id="{40D00F8D-7F79-443D-9B48-DFF82060B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661" y="1623758"/>
            <a:ext cx="2743200" cy="2578608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80A3ABA1-40B1-4540-9506-B8D1AB1F3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6670" y="1873825"/>
            <a:ext cx="2397919" cy="208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437611" y="229097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S.A.L.E.S</a:t>
            </a:r>
            <a:endParaRPr kumimoji="0" lang="en-GB" sz="4400" b="1" i="0" u="none" strike="noStrike" kern="1200" cap="none" spc="0" normalizeH="0" baseline="0" noProof="0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3207905" y="1309102"/>
            <a:ext cx="4741776" cy="2247424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Each week</a:t>
            </a:r>
            <a:r>
              <a:rPr lang="en-GB" b="1" dirty="0">
                <a:solidFill>
                  <a:srgbClr val="0C5076"/>
                </a:solidFill>
              </a:rPr>
              <a:t> Witham St Hughs English Hub</a:t>
            </a:r>
            <a:r>
              <a:rPr lang="en-GB" dirty="0">
                <a:solidFill>
                  <a:srgbClr val="0070C0"/>
                </a:solidFill>
              </a:rPr>
              <a:t> </a:t>
            </a:r>
            <a:r>
              <a:rPr lang="en-GB" dirty="0"/>
              <a:t>will be sharing ideas on how to increase children’s love of reading using the </a:t>
            </a:r>
            <a:r>
              <a:rPr lang="en-GB" b="1" dirty="0">
                <a:solidFill>
                  <a:srgbClr val="8B1346"/>
                </a:solidFill>
              </a:rPr>
              <a:t>S.A.L.E.S</a:t>
            </a:r>
            <a:r>
              <a:rPr lang="en-GB" dirty="0">
                <a:solidFill>
                  <a:srgbClr val="0C5076"/>
                </a:solidFill>
              </a:rPr>
              <a:t> </a:t>
            </a:r>
            <a:r>
              <a:rPr lang="en-GB" dirty="0"/>
              <a:t>strategies. </a:t>
            </a:r>
          </a:p>
          <a:p>
            <a:pPr algn="ctr"/>
            <a:endParaRPr lang="en-GB" dirty="0"/>
          </a:p>
          <a:p>
            <a:pPr algn="ctr"/>
            <a:r>
              <a:rPr lang="en-GB" sz="1800" dirty="0"/>
              <a:t>This week we will be looking into </a:t>
            </a:r>
            <a:r>
              <a:rPr lang="en-GB" sz="1800" b="1" dirty="0">
                <a:solidFill>
                  <a:srgbClr val="8B1346"/>
                </a:solidFill>
              </a:rPr>
              <a:t>S</a:t>
            </a:r>
            <a:r>
              <a:rPr lang="en-GB" sz="1800" b="1" i="0" u="none" strike="noStrike" dirty="0">
                <a:solidFill>
                  <a:srgbClr val="8B1346"/>
                </a:solidFill>
                <a:effectLst/>
                <a:latin typeface="Calibri"/>
                <a:cs typeface="Calibri"/>
              </a:rPr>
              <a:t> - Same</a:t>
            </a:r>
            <a:endParaRPr lang="en-GB" sz="1800" b="1" dirty="0">
              <a:solidFill>
                <a:srgbClr val="8B1346"/>
              </a:solidFill>
              <a:latin typeface="Calibri"/>
              <a:cs typeface="Calibri"/>
            </a:endParaRPr>
          </a:p>
          <a:p>
            <a:pPr algn="ctr"/>
            <a:r>
              <a:rPr lang="en-GB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Persuade children that they all want to be reading the same thing. </a:t>
            </a:r>
            <a:r>
              <a:rPr lang="en-US" sz="18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FECB1A-5880-48A4-BB22-D15714A5B6F8}"/>
              </a:ext>
            </a:extLst>
          </p:cNvPr>
          <p:cNvSpPr txBox="1"/>
          <p:nvPr/>
        </p:nvSpPr>
        <p:spPr>
          <a:xfrm>
            <a:off x="2643888" y="3884610"/>
            <a:ext cx="5866710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>
              <a:buClr>
                <a:srgbClr val="DF7C1D"/>
              </a:buClr>
            </a:pPr>
            <a:r>
              <a:rPr lang="en-GB" sz="1600" b="1" i="0" u="sng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ACTIONS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Know what your children like reading.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Know children’s interests and the books they like.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Set up book clubs, where children can recommend books to each other.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Set up the children’s own notice board where they can post their own notes about books and photos of themselves reading. </a:t>
            </a: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13E80A7-CAE5-4A35-AD8C-233849973CAA}"/>
              </a:ext>
            </a:extLst>
          </p:cNvPr>
          <p:cNvSpPr/>
          <p:nvPr/>
        </p:nvSpPr>
        <p:spPr>
          <a:xfrm>
            <a:off x="8537944" y="1688965"/>
            <a:ext cx="3296093" cy="3063787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39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437611" y="229097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S.A.L.E.S</a:t>
            </a:r>
            <a:endParaRPr kumimoji="0" lang="en-GB" sz="4400" b="1" i="0" u="none" strike="noStrike" kern="1200" cap="none" spc="0" normalizeH="0" baseline="0" noProof="0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3239655" y="970436"/>
            <a:ext cx="4741776" cy="1940957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Each week</a:t>
            </a:r>
            <a:r>
              <a:rPr lang="en-GB" b="1" dirty="0">
                <a:solidFill>
                  <a:srgbClr val="0C5076"/>
                </a:solidFill>
              </a:rPr>
              <a:t> Witham St Hughs English Hub</a:t>
            </a:r>
            <a:r>
              <a:rPr lang="en-GB" dirty="0">
                <a:solidFill>
                  <a:srgbClr val="0070C0"/>
                </a:solidFill>
              </a:rPr>
              <a:t> </a:t>
            </a:r>
            <a:r>
              <a:rPr lang="en-GB" dirty="0"/>
              <a:t>will be sharing ideas on how to increase children’s love of reading using the </a:t>
            </a:r>
            <a:r>
              <a:rPr lang="en-GB" b="1" dirty="0">
                <a:solidFill>
                  <a:srgbClr val="8B1346"/>
                </a:solidFill>
              </a:rPr>
              <a:t>S.A.L.E.S</a:t>
            </a:r>
            <a:r>
              <a:rPr lang="en-GB" dirty="0">
                <a:solidFill>
                  <a:srgbClr val="0C5076"/>
                </a:solidFill>
              </a:rPr>
              <a:t> </a:t>
            </a:r>
            <a:r>
              <a:rPr lang="en-GB" dirty="0"/>
              <a:t>strategies. 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into</a:t>
            </a:r>
            <a:r>
              <a:rPr lang="en-GB" dirty="0">
                <a:solidFill>
                  <a:srgbClr val="8B1346"/>
                </a:solidFill>
              </a:rPr>
              <a:t> </a:t>
            </a:r>
            <a:r>
              <a:rPr lang="en-GB" b="1" dirty="0">
                <a:solidFill>
                  <a:srgbClr val="8B1346"/>
                </a:solidFill>
              </a:rPr>
              <a:t>A</a:t>
            </a:r>
            <a:r>
              <a:rPr lang="en-GB" b="1" i="0" u="none" strike="noStrike" dirty="0">
                <a:solidFill>
                  <a:srgbClr val="8B1346"/>
                </a:solidFill>
                <a:effectLst/>
                <a:latin typeface="Calibri"/>
                <a:cs typeface="Calibri"/>
              </a:rPr>
              <a:t> - Authority</a:t>
            </a:r>
            <a:endParaRPr lang="en-GB" b="1" dirty="0">
              <a:solidFill>
                <a:srgbClr val="8B1346"/>
              </a:solidFill>
              <a:latin typeface="Calibri"/>
              <a:cs typeface="Calibri"/>
            </a:endParaRPr>
          </a:p>
          <a:p>
            <a:pPr algn="ctr"/>
            <a:r>
              <a:rPr lang="en-GB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Become an expert on children’s books. </a:t>
            </a:r>
            <a:r>
              <a:rPr lang="en-US" sz="18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FECB1A-5880-48A4-BB22-D15714A5B6F8}"/>
              </a:ext>
            </a:extLst>
          </p:cNvPr>
          <p:cNvSpPr txBox="1"/>
          <p:nvPr/>
        </p:nvSpPr>
        <p:spPr>
          <a:xfrm>
            <a:off x="2433068" y="2976833"/>
            <a:ext cx="6058615" cy="369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rtl="0" fontAlgn="base">
              <a:buClr>
                <a:srgbClr val="DF7C1D"/>
              </a:buClr>
            </a:pPr>
            <a:r>
              <a:rPr lang="en-GB" b="1" i="0" u="sng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ACTIONS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Become an expert on children’s books.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Recommend books with similar themes, settings and characters: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‘If you like this book…you might also like this…’. </a:t>
            </a:r>
            <a:r>
              <a:rPr lang="en-US" b="0" i="1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1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Find series of books by the same author or illustrator.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Promote other teachers’ and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 the headteacher’s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 suggestions.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Invite authors to recommend books.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Display ‘Author of the week/month’.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Encourage children from older classes to recommend books.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Use a website of authors. </a:t>
            </a:r>
            <a:endParaRPr lang="en-GB" b="0" i="0" dirty="0">
              <a:solidFill>
                <a:srgbClr val="000000"/>
              </a:solidFill>
              <a:effectLst/>
              <a:latin typeface="Calibri"/>
              <a:cs typeface="Calibri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F7A52FE-3A99-42D9-BFF8-5F76425B1CCB}"/>
              </a:ext>
            </a:extLst>
          </p:cNvPr>
          <p:cNvSpPr/>
          <p:nvPr/>
        </p:nvSpPr>
        <p:spPr>
          <a:xfrm>
            <a:off x="8637181" y="1738067"/>
            <a:ext cx="3147237" cy="2814720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C570AC9-2ED8-40A2-8C5F-33B50981391B}"/>
              </a:ext>
            </a:extLst>
          </p:cNvPr>
          <p:cNvSpPr/>
          <p:nvPr/>
        </p:nvSpPr>
        <p:spPr>
          <a:xfrm>
            <a:off x="8357191" y="1414130"/>
            <a:ext cx="3689497" cy="347684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582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437611" y="229097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S.A.L.E.S</a:t>
            </a:r>
            <a:endParaRPr kumimoji="0" lang="en-GB" sz="4400" b="1" i="0" u="none" strike="noStrike" kern="1200" cap="none" spc="0" normalizeH="0" baseline="0" noProof="0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3207905" y="1309102"/>
            <a:ext cx="4741776" cy="1940957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Each week 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will be sharing ideas on how to increase children’s love of reading using the </a:t>
            </a:r>
            <a:r>
              <a:rPr lang="en-GB" b="1" dirty="0">
                <a:solidFill>
                  <a:srgbClr val="8B1346"/>
                </a:solidFill>
              </a:rPr>
              <a:t>S.A.L.E.S</a:t>
            </a:r>
            <a:r>
              <a:rPr lang="en-GB" dirty="0">
                <a:solidFill>
                  <a:srgbClr val="0C5076"/>
                </a:solidFill>
              </a:rPr>
              <a:t> </a:t>
            </a:r>
            <a:r>
              <a:rPr lang="en-GB" dirty="0"/>
              <a:t>strategies. 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into </a:t>
            </a:r>
            <a:r>
              <a:rPr lang="en-GB" b="1" i="0" u="none" strike="noStrike" dirty="0">
                <a:solidFill>
                  <a:srgbClr val="8B1346"/>
                </a:solidFill>
                <a:effectLst/>
                <a:latin typeface="Calibri"/>
                <a:cs typeface="Calibri"/>
              </a:rPr>
              <a:t>L - Live It</a:t>
            </a:r>
          </a:p>
          <a:p>
            <a:pPr algn="ctr"/>
            <a:r>
              <a:rPr lang="en-GB" dirty="0"/>
              <a:t> </a:t>
            </a:r>
            <a:r>
              <a:rPr lang="en-GB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Breathe life into the book. </a:t>
            </a:r>
            <a:endParaRPr lang="en-GB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FECB1A-5880-48A4-BB22-D15714A5B6F8}"/>
              </a:ext>
            </a:extLst>
          </p:cNvPr>
          <p:cNvSpPr txBox="1"/>
          <p:nvPr/>
        </p:nvSpPr>
        <p:spPr>
          <a:xfrm>
            <a:off x="3049155" y="3429975"/>
            <a:ext cx="4988294" cy="313932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rtl="0" fontAlgn="base">
              <a:buClr>
                <a:srgbClr val="DF7C1D"/>
              </a:buClr>
            </a:pPr>
            <a:r>
              <a:rPr lang="en-GB" sz="1600" b="1" i="0" u="sng" strike="noStrike" dirty="0">
                <a:solidFill>
                  <a:srgbClr val="0C5076"/>
                </a:solidFill>
                <a:effectLst/>
                <a:latin typeface="Calibri" panose="020F0502020204030204" pitchFamily="34" charset="0"/>
              </a:rPr>
              <a:t>ACTIONS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Breathe life into the book.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Find a ‘hook’ to inspire the children.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Give clues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 about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the new book you’ll read later - reveal them gradually throughout the day.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Arrange for the new class book to be delivered via 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the post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- wrap and then unwrap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 the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new book to introduce to the children. 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Ask secret readers 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(a member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of staff or a parent</a:t>
            </a:r>
            <a:r>
              <a:rPr lang="en-GB" dirty="0">
                <a:solidFill>
                  <a:srgbClr val="000000"/>
                </a:solidFill>
                <a:latin typeface="Calibri"/>
                <a:cs typeface="Calibri"/>
              </a:rPr>
              <a:t>)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to read the class a story.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Stop reading on a cliff-hanger. 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204718F9-02D2-4451-BA62-4D2D7F546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5806" y="1635908"/>
            <a:ext cx="3409949" cy="3228998"/>
          </a:xfrm>
          <a:prstGeom prst="rect">
            <a:avLst/>
          </a:prstGeom>
        </p:spPr>
      </p:pic>
      <p:pic>
        <p:nvPicPr>
          <p:cNvPr id="5" name="Picture 5" descr="Text, letter&#10;&#10;Description automatically generated">
            <a:extLst>
              <a:ext uri="{FF2B5EF4-FFF2-40B4-BE49-F238E27FC236}">
                <a16:creationId xmlns:a16="http://schemas.microsoft.com/office/drawing/2014/main" id="{E6A56363-CB5A-470C-AE42-7EFC20261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9181" y="1959183"/>
            <a:ext cx="2743200" cy="258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393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786861" y="102097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S.A.L.E.S</a:t>
            </a:r>
            <a:endParaRPr kumimoji="0" lang="en-GB" sz="4400" b="1" i="0" u="none" strike="noStrike" kern="1200" cap="none" spc="0" normalizeH="0" baseline="0" noProof="0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3800572" y="949269"/>
            <a:ext cx="4741776" cy="1940957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>
                <a:ea typeface="+mn-lt"/>
                <a:cs typeface="+mn-lt"/>
              </a:rPr>
              <a:t>Each week </a:t>
            </a:r>
            <a:r>
              <a:rPr lang="en-GB" b="1" dirty="0">
                <a:solidFill>
                  <a:srgbClr val="0C5076"/>
                </a:solidFill>
                <a:ea typeface="+mn-lt"/>
                <a:cs typeface="+mn-lt"/>
              </a:rPr>
              <a:t>Witham</a:t>
            </a:r>
            <a:r>
              <a:rPr lang="en-GB" b="1" dirty="0">
                <a:solidFill>
                  <a:srgbClr val="0C5076"/>
                </a:solidFill>
              </a:rPr>
              <a:t>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will be sharing ideas on how to increase children’s love of reading using the </a:t>
            </a:r>
            <a:r>
              <a:rPr lang="en-GB" b="1" dirty="0">
                <a:solidFill>
                  <a:srgbClr val="8B1346"/>
                </a:solidFill>
              </a:rPr>
              <a:t>S.A.L.E.S</a:t>
            </a:r>
            <a:r>
              <a:rPr lang="en-GB" dirty="0">
                <a:solidFill>
                  <a:srgbClr val="8B1346"/>
                </a:solidFill>
              </a:rPr>
              <a:t> </a:t>
            </a:r>
            <a:r>
              <a:rPr lang="en-GB" dirty="0"/>
              <a:t>strategies. </a:t>
            </a:r>
            <a:endParaRPr lang="en-US"/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into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>
                <a:solidFill>
                  <a:srgbClr val="8B1346"/>
                </a:solidFill>
              </a:rPr>
              <a:t>E- Ease</a:t>
            </a:r>
            <a:endParaRPr lang="en-GB" b="1" dirty="0">
              <a:solidFill>
                <a:srgbClr val="8B1346"/>
              </a:solidFill>
              <a:latin typeface="Calibri" panose="020F0502020204030204" pitchFamily="34" charset="0"/>
            </a:endParaRPr>
          </a:p>
          <a:p>
            <a:pPr algn="ctr"/>
            <a:r>
              <a:rPr lang="en-GB" b="1" dirty="0"/>
              <a:t>Make it easy for children to find books.</a:t>
            </a:r>
            <a:endParaRPr lang="en-GB" dirty="0"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FECB1A-5880-48A4-BB22-D15714A5B6F8}"/>
              </a:ext>
            </a:extLst>
          </p:cNvPr>
          <p:cNvSpPr txBox="1"/>
          <p:nvPr/>
        </p:nvSpPr>
        <p:spPr>
          <a:xfrm>
            <a:off x="2363231" y="2953726"/>
            <a:ext cx="7277790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rtl="0" fontAlgn="base">
              <a:buClr>
                <a:srgbClr val="DF7C1D"/>
              </a:buClr>
            </a:pPr>
            <a:r>
              <a:rPr lang="en-GB" sz="2000" b="1" i="0" u="sng" strike="noStrike" dirty="0">
                <a:solidFill>
                  <a:srgbClr val="0C5076"/>
                </a:solidFill>
                <a:effectLst/>
                <a:latin typeface="Calibri"/>
                <a:cs typeface="Calibri"/>
              </a:rPr>
              <a:t>ACTIONS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Make it easy for children to find books - </a:t>
            </a:r>
            <a:r>
              <a:rPr lang="en-GB" sz="2000" i="1" dirty="0">
                <a:solidFill>
                  <a:srgbClr val="000000"/>
                </a:solidFill>
                <a:latin typeface="Calibri"/>
                <a:cs typeface="Calibri"/>
              </a:rPr>
              <a:t>remember</a:t>
            </a:r>
            <a:r>
              <a:rPr lang="en-GB" sz="2000" b="0" i="1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the brain can only cope with a few choices. </a:t>
            </a:r>
            <a:r>
              <a:rPr lang="en-US" sz="2000" b="0" i="1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Ensure your book area is decluttered so that it is easier for children to find books.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Display a few books on a table or in an interesting basket.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Display books linked to your topic.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Display 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the teacher’s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own reading selection in a story suitcase.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Let parents know which books you are reading in class.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Have ‘golden book bags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’;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one child each week receives a book especially selected for them.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Use consistent routines for choosing and changing books.</a:t>
            </a:r>
            <a:endParaRPr lang="en-GB" sz="2000" b="1" i="0" u="sng" strike="noStrike" dirty="0">
              <a:solidFill>
                <a:srgbClr val="000000"/>
              </a:solidFill>
              <a:effectLst/>
              <a:latin typeface="Calibri"/>
              <a:cs typeface="Calibri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10D40B3-0D68-4E54-AC23-2ED2F5C42E46}"/>
              </a:ext>
            </a:extLst>
          </p:cNvPr>
          <p:cNvSpPr/>
          <p:nvPr/>
        </p:nvSpPr>
        <p:spPr>
          <a:xfrm>
            <a:off x="9640530" y="1522917"/>
            <a:ext cx="2172537" cy="1821069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F33E6BF-B140-41B5-81E7-3089E0CCCD4B}"/>
              </a:ext>
            </a:extLst>
          </p:cNvPr>
          <p:cNvSpPr/>
          <p:nvPr/>
        </p:nvSpPr>
        <p:spPr>
          <a:xfrm>
            <a:off x="9512398" y="1310168"/>
            <a:ext cx="2449673" cy="222520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541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8B17A0-DE3A-4BC9-B2D8-C76540167A36}"/>
              </a:ext>
            </a:extLst>
          </p:cNvPr>
          <p:cNvSpPr txBox="1"/>
          <p:nvPr/>
        </p:nvSpPr>
        <p:spPr>
          <a:xfrm>
            <a:off x="4437611" y="70347"/>
            <a:ext cx="2610458" cy="851297"/>
          </a:xfrm>
          <a:prstGeom prst="roundRect">
            <a:avLst/>
          </a:prstGeom>
          <a:ln w="44450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6600">
                  <a:solidFill>
                    <a:srgbClr val="0C5076"/>
                  </a:solidFill>
                  <a:prstDash val="solid"/>
                </a:ln>
                <a:solidFill>
                  <a:srgbClr val="0C5076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S.A.L.E.S</a:t>
            </a:r>
            <a:endParaRPr kumimoji="0" lang="en-GB" sz="4400" b="1" i="0" u="none" strike="noStrike" kern="1200" cap="none" spc="0" normalizeH="0" baseline="0" noProof="0" dirty="0">
              <a:ln w="6600">
                <a:solidFill>
                  <a:srgbClr val="0C5076"/>
                </a:solidFill>
                <a:prstDash val="solid"/>
              </a:ln>
              <a:solidFill>
                <a:srgbClr val="0C507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60485-95CB-476E-960E-12383EC8A8F0}"/>
              </a:ext>
            </a:extLst>
          </p:cNvPr>
          <p:cNvSpPr txBox="1"/>
          <p:nvPr/>
        </p:nvSpPr>
        <p:spPr>
          <a:xfrm>
            <a:off x="2985654" y="790518"/>
            <a:ext cx="5514359" cy="2247424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/>
              <a:t>For the final week,</a:t>
            </a:r>
            <a:r>
              <a:rPr lang="en-GB" b="1" dirty="0">
                <a:solidFill>
                  <a:srgbClr val="0C5076"/>
                </a:solidFill>
              </a:rPr>
              <a:t> Witham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will be sharing this last S.A.L.E.S strategy on how to increase children’s love of reading.</a:t>
            </a:r>
            <a:endParaRPr lang="en-GB" dirty="0">
              <a:cs typeface="Calibri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into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>
                <a:solidFill>
                  <a:srgbClr val="8B1346"/>
                </a:solidFill>
              </a:rPr>
              <a:t>S</a:t>
            </a:r>
            <a:r>
              <a:rPr lang="en-GB" b="1" i="0" u="none" strike="noStrike" dirty="0">
                <a:solidFill>
                  <a:srgbClr val="8B1346"/>
                </a:solidFill>
                <a:effectLst/>
                <a:latin typeface="Calibri"/>
                <a:cs typeface="Calibri"/>
              </a:rPr>
              <a:t> - </a:t>
            </a:r>
            <a:r>
              <a:rPr lang="en-GB" b="1" i="0" u="none" strike="noStrike" dirty="0">
                <a:solidFill>
                  <a:srgbClr val="8B1346"/>
                </a:solidFill>
                <a:effectLst/>
              </a:rPr>
              <a:t>Scarcity</a:t>
            </a:r>
            <a:endParaRPr lang="en-GB" b="1" i="0" u="none" strike="noStrike" dirty="0">
              <a:solidFill>
                <a:srgbClr val="8B1346"/>
              </a:solidFill>
              <a:effectLst/>
              <a:cs typeface="Calibri"/>
            </a:endParaRPr>
          </a:p>
          <a:p>
            <a:pPr algn="ctr"/>
            <a:r>
              <a:rPr lang="en-GB" b="1" dirty="0">
                <a:solidFill>
                  <a:srgbClr val="000000"/>
                </a:solidFill>
                <a:latin typeface="Calibri" panose="020F0502020204030204" pitchFamily="34" charset="0"/>
              </a:rPr>
              <a:t>M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ake the book desirable by suggesting copies of it are in short supply.</a:t>
            </a:r>
            <a:r>
              <a:rPr lang="en-GB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FECB1A-5880-48A4-BB22-D15714A5B6F8}"/>
              </a:ext>
            </a:extLst>
          </p:cNvPr>
          <p:cNvSpPr txBox="1"/>
          <p:nvPr/>
        </p:nvSpPr>
        <p:spPr>
          <a:xfrm>
            <a:off x="1946709" y="3164943"/>
            <a:ext cx="8638220" cy="30623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fontAlgn="base">
              <a:buClr>
                <a:srgbClr val="DF7C1D"/>
              </a:buClr>
            </a:pPr>
            <a:r>
              <a:rPr lang="en-GB" sz="1300" b="1" u="sng" dirty="0">
                <a:solidFill>
                  <a:srgbClr val="0C5076"/>
                </a:solidFill>
                <a:cs typeface="Calibri"/>
              </a:rPr>
              <a:t>ACTIONS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Make the book desirable by suggesting copies of it are in short supply. 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Don’t clutter the book area!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sz="2000" b="0" i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Read a teaser from the book but 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release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the book at a later date.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‘Read 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it before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 it’s gone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’;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have some books available for a limited period.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Have limited copies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 and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get children to sign up for a book. 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Offer alternatives by the same author whilst children wait for a specific book.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rtl="0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Create a ‘pop up’ library in an area of the school for a limited time. 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  <a:p>
            <a:pPr marL="285750" indent="-285750" algn="ctr" fontAlgn="base">
              <a:buClr>
                <a:srgbClr val="DF7C1D"/>
              </a:buClr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Bring in a ‘special’ book from home that you will lend if children promise to read it within a limited</a:t>
            </a:r>
            <a:r>
              <a:rPr lang="en-GB" sz="2000" dirty="0">
                <a:solidFill>
                  <a:srgbClr val="000000"/>
                </a:solidFill>
                <a:latin typeface="Calibri"/>
                <a:cs typeface="Calibri"/>
              </a:rPr>
              <a:t> time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. </a:t>
            </a:r>
            <a:endParaRPr lang="en-US" sz="2000" b="0" i="0" dirty="0">
              <a:solidFill>
                <a:srgbClr val="000000"/>
              </a:solidFill>
              <a:effectLst/>
              <a:latin typeface="Calibri"/>
              <a:cs typeface="Calibri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13E80A7-CAE5-4A35-AD8C-233849973CAA}"/>
              </a:ext>
            </a:extLst>
          </p:cNvPr>
          <p:cNvSpPr/>
          <p:nvPr/>
        </p:nvSpPr>
        <p:spPr>
          <a:xfrm>
            <a:off x="9921111" y="1307966"/>
            <a:ext cx="1928677" cy="1813676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0B057AC-B70D-4C73-8064-2F9EF1F8F523}"/>
              </a:ext>
            </a:extLst>
          </p:cNvPr>
          <p:cNvSpPr/>
          <p:nvPr/>
        </p:nvSpPr>
        <p:spPr>
          <a:xfrm>
            <a:off x="9745379" y="1181395"/>
            <a:ext cx="2311892" cy="20790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164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2" ma:contentTypeDescription="Create a new document." ma:contentTypeScope="" ma:versionID="94d872de81a81088711a6910ae2dfad5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d986008fb2721e02975856dc8adb109c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7181C1-90E8-4A64-A814-B163458024A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05D9F41-BF2B-4F84-9EBC-EEE0C930C8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88debf-9b23-4e41-9245-a4823d9c0ebf"/>
    <ds:schemaRef ds:uri="8a6c9307-19da-4ba4-bc92-62cf288392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185E2D-5DAB-4D32-B9C1-24C7751CFC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951</Words>
  <Application>Microsoft Office PowerPoint</Application>
  <PresentationFormat>Widescreen</PresentationFormat>
  <Paragraphs>69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WSH English Hub</dc:creator>
  <cp:lastModifiedBy>WSH English Hub</cp:lastModifiedBy>
  <cp:revision>174</cp:revision>
  <dcterms:created xsi:type="dcterms:W3CDTF">2021-12-09T13:08:52Z</dcterms:created>
  <dcterms:modified xsi:type="dcterms:W3CDTF">2022-02-10T16:28:41Z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