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60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7C1D"/>
    <a:srgbClr val="0C50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E3810C-957F-0347-C8E6-EAC1CB58EF46}" v="507" dt="2022-01-07T11:56:15.893"/>
    <p1510:client id="{5F93CE3E-58BF-1AB5-3572-58271B93F554}" v="461" dt="2022-01-10T14:51:50.876"/>
    <p1510:client id="{7AE42C54-E446-9C53-5BD4-23A4A11956D5}" v="8" dt="2022-02-10T11:01:56.083"/>
    <p1510:client id="{BB042454-0D50-70EC-19E5-7BF1DCA7F951}" v="44" dt="2022-02-07T10:03:06.870"/>
    <p1510:client id="{BB3879BC-6ADB-3E5C-34F2-19610FD60062}" v="742" dt="2022-02-09T15:56:09.3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5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8791A0-9FB1-4FF3-9DB7-FBB6A66F666C}"/>
              </a:ext>
            </a:extLst>
          </p:cNvPr>
          <p:cNvGrpSpPr/>
          <p:nvPr userDrawn="1"/>
        </p:nvGrpSpPr>
        <p:grpSpPr>
          <a:xfrm>
            <a:off x="-14676062" y="-5478341"/>
            <a:ext cx="28864075" cy="15004473"/>
            <a:chOff x="-14676062" y="-5478341"/>
            <a:chExt cx="28864075" cy="1500447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CEDFC-46D4-4545-8514-E3F9A99F3D9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F0FB2CEE-5321-454E-A40D-3B96DA028D86}"/>
                </a:ext>
              </a:extLst>
            </p:cNvPr>
            <p:cNvSpPr/>
            <p:nvPr/>
          </p:nvSpPr>
          <p:spPr>
            <a:xfrm>
              <a:off x="1147665" y="-5478341"/>
              <a:ext cx="13040348" cy="15004473"/>
            </a:xfrm>
            <a:prstGeom prst="ellipse">
              <a:avLst/>
            </a:prstGeom>
            <a:solidFill>
              <a:schemeClr val="bg1"/>
            </a:solidFill>
            <a:ln w="352425">
              <a:solidFill>
                <a:srgbClr val="DF7C1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v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F00749-DE2C-46B8-9D8F-D5EC49B1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97902" y="5037024"/>
              <a:ext cx="2958209" cy="167305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F073BB2D-2604-49B4-9B29-A19CF8660C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7495" y="365026"/>
              <a:ext cx="1069451" cy="77216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9372862-F67E-4A31-BD9E-7A2C4CD81F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01995" y="254978"/>
              <a:ext cx="3525845" cy="88220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2C790E7-6F3B-4AF7-BD5F-CB71B03174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9"/>
            <a:stretch/>
          </p:blipFill>
          <p:spPr>
            <a:xfrm>
              <a:off x="-14676062" y="6239329"/>
              <a:ext cx="16760934" cy="478421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542C33-2055-4452-98B6-CF1CB983F21D}"/>
                </a:ext>
              </a:extLst>
            </p:cNvPr>
            <p:cNvSpPr/>
            <p:nvPr/>
          </p:nvSpPr>
          <p:spPr>
            <a:xfrm>
              <a:off x="-249131" y="6173560"/>
              <a:ext cx="2251307" cy="128148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6DFEC393-E9E4-4070-9A5A-587200E84D96}"/>
                </a:ext>
              </a:extLst>
            </p:cNvPr>
            <p:cNvSpPr/>
            <p:nvPr/>
          </p:nvSpPr>
          <p:spPr>
            <a:xfrm>
              <a:off x="-230909" y="6664949"/>
              <a:ext cx="13113327" cy="397585"/>
            </a:xfrm>
            <a:prstGeom prst="rect">
              <a:avLst/>
            </a:prstGeom>
            <a:solidFill>
              <a:srgbClr val="0C50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19095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9974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7BF399-73FE-4290-AA6B-EBD923FB3FA0}"/>
              </a:ext>
            </a:extLst>
          </p:cNvPr>
          <p:cNvSpPr txBox="1"/>
          <p:nvPr/>
        </p:nvSpPr>
        <p:spPr>
          <a:xfrm>
            <a:off x="4118113" y="407504"/>
            <a:ext cx="39557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C5076"/>
                </a:solidFill>
              </a:rPr>
              <a:t>Book Corners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E25922-8C6B-45F8-B20F-8400164B1291}"/>
              </a:ext>
            </a:extLst>
          </p:cNvPr>
          <p:cNvSpPr txBox="1"/>
          <p:nvPr/>
        </p:nvSpPr>
        <p:spPr>
          <a:xfrm>
            <a:off x="2375563" y="1376189"/>
            <a:ext cx="5783642" cy="1940957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dirty="0"/>
              <a:t>Over the next four weeks, </a:t>
            </a:r>
            <a:r>
              <a:rPr lang="en-GB" b="1" dirty="0">
                <a:solidFill>
                  <a:srgbClr val="0C5076"/>
                </a:solidFill>
              </a:rPr>
              <a:t>Witham St Hughs English Hub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sz="1800" dirty="0"/>
              <a:t>will be </a:t>
            </a:r>
            <a:r>
              <a:rPr lang="en-GB" dirty="0"/>
              <a:t>sharing </a:t>
            </a:r>
            <a:r>
              <a:rPr lang="en-GB" sz="1800" dirty="0"/>
              <a:t>the importance of </a:t>
            </a:r>
            <a:r>
              <a:rPr lang="en-GB" dirty="0"/>
              <a:t>building the best </a:t>
            </a:r>
            <a:r>
              <a:rPr lang="en-GB" sz="1800" dirty="0"/>
              <a:t>book corners</a:t>
            </a:r>
            <a:r>
              <a:rPr lang="en-GB" dirty="0"/>
              <a:t> in Reception &amp; KS1</a:t>
            </a:r>
            <a:r>
              <a:rPr lang="en-GB" sz="1800" dirty="0"/>
              <a:t>.</a:t>
            </a:r>
            <a:r>
              <a:rPr lang="en-GB" dirty="0"/>
              <a:t> </a:t>
            </a:r>
            <a:endParaRPr lang="en-GB" sz="1800" dirty="0"/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at ...</a:t>
            </a:r>
            <a:endParaRPr lang="en-GB" dirty="0">
              <a:cs typeface="Calibri"/>
            </a:endParaRPr>
          </a:p>
          <a:p>
            <a:pPr algn="ctr"/>
            <a:r>
              <a:rPr lang="en-GB" b="1" i="1" dirty="0"/>
              <a:t>getting</a:t>
            </a:r>
            <a:r>
              <a:rPr lang="en-GB" sz="1800" b="1" i="1" dirty="0"/>
              <a:t> the right books.</a:t>
            </a:r>
            <a:endParaRPr lang="en-GB" sz="1800" i="1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6FE0A17-D143-4164-B983-F3E538D59662}"/>
              </a:ext>
            </a:extLst>
          </p:cNvPr>
          <p:cNvSpPr/>
          <p:nvPr/>
        </p:nvSpPr>
        <p:spPr>
          <a:xfrm>
            <a:off x="8832573" y="1729408"/>
            <a:ext cx="3021496" cy="304137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l" rtl="0" fontAlgn="base"/>
            <a:r>
              <a:rPr lang="en-GB" b="0" i="1" u="none" strike="noStrike" dirty="0">
                <a:solidFill>
                  <a:srgbClr val="000000"/>
                </a:solidFill>
                <a:effectLst/>
                <a:latin typeface="Arial"/>
                <a:cs typeface="Arial"/>
              </a:rPr>
              <a:t>‘</a:t>
            </a:r>
            <a:r>
              <a:rPr lang="en-GB" b="0" i="1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Emotional engagement is the tipping point between leaping into the reading life or remaining in a childhood bog where reading is endured only as a means to other ends.’</a:t>
            </a:r>
            <a:r>
              <a:rPr lang="en-US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​</a:t>
            </a:r>
            <a:endParaRPr lang="en-US" b="0" i="0">
              <a:solidFill>
                <a:srgbClr val="000000"/>
              </a:solidFill>
              <a:effectLst/>
              <a:latin typeface="Calibri"/>
              <a:cs typeface="Calibri"/>
            </a:endParaRPr>
          </a:p>
          <a:p>
            <a:pPr algn="r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Maryanne Wolf</a:t>
            </a:r>
            <a:endParaRPr lang="en-GB">
              <a:latin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683734-1EB1-4EEB-8158-7C607A48C37B}"/>
              </a:ext>
            </a:extLst>
          </p:cNvPr>
          <p:cNvSpPr txBox="1"/>
          <p:nvPr/>
        </p:nvSpPr>
        <p:spPr>
          <a:xfrm>
            <a:off x="2378258" y="3656195"/>
            <a:ext cx="6236253" cy="203132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dirty="0"/>
              <a:t>Choose books that are going to engage with children, both emotionally or intellectually, those that:</a:t>
            </a:r>
          </a:p>
          <a:p>
            <a:pPr algn="ctr"/>
            <a:endParaRPr lang="en-GB" dirty="0">
              <a:solidFill>
                <a:srgbClr val="DF7C1D"/>
              </a:solidFill>
            </a:endParaRPr>
          </a:p>
          <a:p>
            <a:pPr marL="285750" indent="-28575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/>
              <a:t>elicit a response – excitement, interest, anger, curiosity </a:t>
            </a:r>
            <a:endParaRPr lang="en-GB" dirty="0">
              <a:cs typeface="Calibri"/>
            </a:endParaRPr>
          </a:p>
          <a:p>
            <a:pPr marL="285750" indent="-28575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/>
              <a:t>have a strong narrative structure and intriguing illustrations</a:t>
            </a:r>
          </a:p>
          <a:p>
            <a:pPr marL="285750" indent="-28575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/>
              <a:t>extend vocabulary</a:t>
            </a:r>
          </a:p>
          <a:p>
            <a:pPr marL="285750" indent="-28575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/>
              <a:t>connect with something the children already know.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9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7BF399-73FE-4290-AA6B-EBD923FB3FA0}"/>
              </a:ext>
            </a:extLst>
          </p:cNvPr>
          <p:cNvSpPr txBox="1"/>
          <p:nvPr/>
        </p:nvSpPr>
        <p:spPr>
          <a:xfrm>
            <a:off x="3641863" y="302729"/>
            <a:ext cx="39557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C5076"/>
                </a:solidFill>
              </a:rPr>
              <a:t>Book Corners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E25922-8C6B-45F8-B20F-8400164B1291}"/>
              </a:ext>
            </a:extLst>
          </p:cNvPr>
          <p:cNvSpPr txBox="1"/>
          <p:nvPr/>
        </p:nvSpPr>
        <p:spPr>
          <a:xfrm>
            <a:off x="1799611" y="1299989"/>
            <a:ext cx="6917117" cy="1634490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dirty="0"/>
              <a:t>Each week, </a:t>
            </a:r>
            <a:r>
              <a:rPr lang="en-GB" b="1" dirty="0">
                <a:solidFill>
                  <a:srgbClr val="0C5076"/>
                </a:solidFill>
              </a:rPr>
              <a:t>Witham St Hughs English Hub</a:t>
            </a:r>
            <a:r>
              <a:rPr lang="en-GB" dirty="0">
                <a:solidFill>
                  <a:srgbClr val="0070C0"/>
                </a:solidFill>
              </a:rPr>
              <a:t> </a:t>
            </a:r>
            <a:r>
              <a:rPr lang="en-GB" dirty="0">
                <a:solidFill>
                  <a:schemeClr val="tx1"/>
                </a:solidFill>
              </a:rPr>
              <a:t>will be s</a:t>
            </a:r>
            <a:r>
              <a:rPr lang="en-GB" dirty="0"/>
              <a:t>haring the</a:t>
            </a:r>
            <a:r>
              <a:rPr lang="en-GB" sz="1800" dirty="0"/>
              <a:t> importance of </a:t>
            </a:r>
            <a:r>
              <a:rPr lang="en-GB" dirty="0"/>
              <a:t>building the best</a:t>
            </a:r>
            <a:r>
              <a:rPr lang="en-GB" sz="1800" dirty="0"/>
              <a:t> book corners</a:t>
            </a:r>
            <a:r>
              <a:rPr lang="en-GB" dirty="0"/>
              <a:t> in Reception &amp; KS1</a:t>
            </a:r>
            <a:r>
              <a:rPr lang="en-GB" sz="1800" dirty="0"/>
              <a:t>.</a:t>
            </a:r>
            <a:r>
              <a:rPr lang="en-GB" dirty="0"/>
              <a:t> </a:t>
            </a:r>
            <a:endParaRPr lang="en-GB" sz="1800" dirty="0"/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at...</a:t>
            </a:r>
            <a:endParaRPr lang="en-GB" dirty="0">
              <a:cs typeface="Calibri"/>
            </a:endParaRPr>
          </a:p>
          <a:p>
            <a:pPr algn="ctr"/>
            <a:r>
              <a:rPr lang="en-GB" b="1" i="1" dirty="0"/>
              <a:t>selecting and sorting the books</a:t>
            </a:r>
            <a:r>
              <a:rPr lang="en-GB" sz="1800" b="1" i="1" dirty="0"/>
              <a:t>.</a:t>
            </a:r>
            <a:endParaRPr lang="en-GB" sz="1600" b="1" i="1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6FE0A17-D143-4164-B983-F3E538D59662}"/>
              </a:ext>
            </a:extLst>
          </p:cNvPr>
          <p:cNvSpPr/>
          <p:nvPr/>
        </p:nvSpPr>
        <p:spPr>
          <a:xfrm>
            <a:off x="8832573" y="1729408"/>
            <a:ext cx="3021496" cy="304137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l" rtl="0" fontAlgn="base"/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683734-1EB1-4EEB-8158-7C607A48C37B}"/>
              </a:ext>
            </a:extLst>
          </p:cNvPr>
          <p:cNvSpPr txBox="1"/>
          <p:nvPr/>
        </p:nvSpPr>
        <p:spPr>
          <a:xfrm>
            <a:off x="1919506" y="3050299"/>
            <a:ext cx="6986344" cy="36933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 algn="ctr">
              <a:buFont typeface="+mj-lt"/>
              <a:buAutoNum type="arabicPeriod"/>
            </a:pPr>
            <a:r>
              <a:rPr lang="en-US" b="0" i="0" dirty="0">
                <a:solidFill>
                  <a:srgbClr val="000000"/>
                </a:solidFill>
                <a:effectLst/>
              </a:rPr>
              <a:t>Start by taking out all the decodable books </a:t>
            </a:r>
            <a:r>
              <a:rPr lang="en-US" dirty="0">
                <a:solidFill>
                  <a:srgbClr val="000000"/>
                </a:solidFill>
              </a:rPr>
              <a:t>for </a:t>
            </a:r>
            <a:r>
              <a:rPr lang="en-US" b="0" i="0" dirty="0">
                <a:solidFill>
                  <a:srgbClr val="000000"/>
                </a:solidFill>
                <a:effectLst/>
              </a:rPr>
              <a:t>your phonics </a:t>
            </a:r>
            <a:r>
              <a:rPr lang="en-US" b="0" i="0" dirty="0" err="1">
                <a:solidFill>
                  <a:srgbClr val="000000"/>
                </a:solidFill>
                <a:effectLst/>
              </a:rPr>
              <a:t>programme</a:t>
            </a:r>
            <a:r>
              <a:rPr lang="en-US" b="0" i="0" dirty="0">
                <a:solidFill>
                  <a:srgbClr val="000000"/>
                </a:solidFill>
                <a:effectLst/>
              </a:rPr>
              <a:t> and store them in a separate area</a:t>
            </a:r>
            <a:r>
              <a:rPr lang="en-US" dirty="0">
                <a:solidFill>
                  <a:srgbClr val="000000"/>
                </a:solidFill>
              </a:rPr>
              <a:t>.</a:t>
            </a:r>
            <a:endParaRPr lang="en-US" b="0" i="0" dirty="0">
              <a:solidFill>
                <a:srgbClr val="000000"/>
              </a:solidFill>
              <a:effectLst/>
            </a:endParaRPr>
          </a:p>
          <a:p>
            <a:pPr marL="342900" indent="-342900" algn="ctr">
              <a:buFont typeface="+mj-lt"/>
              <a:buAutoNum type="arabicPeriod"/>
            </a:pPr>
            <a:r>
              <a:rPr lang="en-GB" dirty="0"/>
              <a:t>Collect </a:t>
            </a:r>
            <a:r>
              <a:rPr lang="en-GB" b="1" u="sng" dirty="0"/>
              <a:t>ALL</a:t>
            </a:r>
            <a:r>
              <a:rPr lang="en-GB" dirty="0"/>
              <a:t> the remaining books from classrooms, the library, book corners and school bookshelves and put them all in one place.</a:t>
            </a:r>
            <a:endParaRPr lang="en-GB" dirty="0">
              <a:cs typeface="Calibri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3. Sort these books into: </a:t>
            </a:r>
            <a:endParaRPr lang="en-GB" dirty="0">
              <a:cs typeface="Calibri" panose="020F0502020204030204"/>
            </a:endParaRPr>
          </a:p>
          <a:p>
            <a:pPr marL="342900" indent="-34290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/>
              <a:t>A </a:t>
            </a:r>
            <a:r>
              <a:rPr lang="en-GB" b="1" dirty="0"/>
              <a:t>keep</a:t>
            </a:r>
            <a:r>
              <a:rPr lang="en-GB" dirty="0"/>
              <a:t> pile – these are quality picture books, series of books and non-fiction books.</a:t>
            </a:r>
            <a:endParaRPr lang="en-GB">
              <a:cs typeface="Calibri"/>
            </a:endParaRPr>
          </a:p>
          <a:p>
            <a:pPr marL="342900" indent="-34290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/>
              <a:t>A</a:t>
            </a:r>
            <a:r>
              <a:rPr lang="en-GB" b="0" i="0" dirty="0">
                <a:effectLst/>
              </a:rPr>
              <a:t> </a:t>
            </a:r>
            <a:r>
              <a:rPr lang="en-GB" b="1" i="0" dirty="0">
                <a:effectLst/>
              </a:rPr>
              <a:t>‘Room 101’</a:t>
            </a:r>
            <a:r>
              <a:rPr lang="en-GB" b="0" i="0" dirty="0">
                <a:effectLst/>
              </a:rPr>
              <a:t> pile</a:t>
            </a:r>
            <a:r>
              <a:rPr lang="en-GB" dirty="0"/>
              <a:t> – books you would not want to read aloud to children, tired, worn books and non-phonic reading scheme books. </a:t>
            </a:r>
            <a:endParaRPr lang="en-GB" b="0" i="0" dirty="0">
              <a:effectLst/>
              <a:cs typeface="Calibri"/>
            </a:endParaRPr>
          </a:p>
          <a:p>
            <a:pPr marL="342900" indent="-34290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/>
              <a:t>A</a:t>
            </a:r>
            <a:r>
              <a:rPr lang="en-GB" b="0" i="0" dirty="0">
                <a:effectLst/>
              </a:rPr>
              <a:t> </a:t>
            </a:r>
            <a:r>
              <a:rPr lang="en-GB" b="1" i="0" dirty="0">
                <a:effectLst/>
              </a:rPr>
              <a:t>‘not sure’</a:t>
            </a:r>
            <a:r>
              <a:rPr lang="en-GB" b="0" i="0" dirty="0">
                <a:effectLst/>
              </a:rPr>
              <a:t> pile</a:t>
            </a:r>
            <a:r>
              <a:rPr lang="en-GB" dirty="0"/>
              <a:t> – this pile will need a small group of teachers to decide together what to do with these. </a:t>
            </a:r>
            <a:endParaRPr lang="en-GB" b="0" i="0" dirty="0">
              <a:effectLst/>
              <a:cs typeface="Calibri"/>
            </a:endParaRPr>
          </a:p>
          <a:p>
            <a:endParaRPr lang="en-GB" dirty="0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3D74EE79-E264-4F3F-86D8-A1CA5F3D3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7151" y="1924051"/>
            <a:ext cx="2785534" cy="2671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0953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7BF399-73FE-4290-AA6B-EBD923FB3FA0}"/>
              </a:ext>
            </a:extLst>
          </p:cNvPr>
          <p:cNvSpPr txBox="1"/>
          <p:nvPr/>
        </p:nvSpPr>
        <p:spPr>
          <a:xfrm>
            <a:off x="4118113" y="407504"/>
            <a:ext cx="39557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C5076"/>
                </a:solidFill>
              </a:rPr>
              <a:t>Book Corners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E25922-8C6B-45F8-B20F-8400164B1291}"/>
              </a:ext>
            </a:extLst>
          </p:cNvPr>
          <p:cNvSpPr txBox="1"/>
          <p:nvPr/>
        </p:nvSpPr>
        <p:spPr>
          <a:xfrm>
            <a:off x="2325867" y="1376189"/>
            <a:ext cx="5819360" cy="1940957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dirty="0"/>
              <a:t>Each week, </a:t>
            </a:r>
            <a:r>
              <a:rPr lang="en-GB" b="1" dirty="0">
                <a:solidFill>
                  <a:srgbClr val="0C5076"/>
                </a:solidFill>
              </a:rPr>
              <a:t>Witham St Hughs English Hub</a:t>
            </a:r>
            <a:r>
              <a:rPr lang="en-GB" dirty="0">
                <a:solidFill>
                  <a:srgbClr val="0070C0"/>
                </a:solidFill>
              </a:rPr>
              <a:t> </a:t>
            </a:r>
            <a:r>
              <a:rPr lang="en-GB" dirty="0">
                <a:solidFill>
                  <a:schemeClr val="tx1"/>
                </a:solidFill>
              </a:rPr>
              <a:t>will be </a:t>
            </a:r>
            <a:r>
              <a:rPr lang="en-GB" dirty="0"/>
              <a:t>sharing the </a:t>
            </a:r>
            <a:r>
              <a:rPr lang="en-GB" sz="1800" dirty="0"/>
              <a:t>importance of </a:t>
            </a:r>
            <a:r>
              <a:rPr lang="en-GB" dirty="0"/>
              <a:t>building the best </a:t>
            </a:r>
            <a:r>
              <a:rPr lang="en-GB" sz="1800" dirty="0"/>
              <a:t>book corners</a:t>
            </a:r>
            <a:r>
              <a:rPr lang="en-GB" dirty="0"/>
              <a:t> in Reception &amp; KS1. </a:t>
            </a:r>
            <a:endParaRPr lang="en-GB" sz="1800" dirty="0"/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at...</a:t>
            </a:r>
            <a:endParaRPr lang="en-GB" sz="1600" b="1">
              <a:cs typeface="Calibri"/>
            </a:endParaRPr>
          </a:p>
          <a:p>
            <a:pPr algn="ctr"/>
            <a:r>
              <a:rPr lang="en-GB" b="1" i="1" dirty="0"/>
              <a:t>organising</a:t>
            </a:r>
            <a:r>
              <a:rPr kumimoji="0" lang="en-GB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</a:t>
            </a:r>
            <a:r>
              <a:rPr lang="en-GB" b="1" i="1" dirty="0"/>
              <a:t>books.</a:t>
            </a:r>
            <a:endParaRPr lang="en-GB" sz="1600" b="1" dirty="0">
              <a:cs typeface="Calibri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6FE0A17-D143-4164-B983-F3E538D59662}"/>
              </a:ext>
            </a:extLst>
          </p:cNvPr>
          <p:cNvSpPr/>
          <p:nvPr/>
        </p:nvSpPr>
        <p:spPr>
          <a:xfrm>
            <a:off x="8832573" y="1396067"/>
            <a:ext cx="3021496" cy="304137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l" rtl="0" fontAlgn="base"/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683734-1EB1-4EEB-8158-7C607A48C37B}"/>
              </a:ext>
            </a:extLst>
          </p:cNvPr>
          <p:cNvSpPr txBox="1"/>
          <p:nvPr/>
        </p:nvSpPr>
        <p:spPr>
          <a:xfrm>
            <a:off x="2517470" y="3502658"/>
            <a:ext cx="5628769" cy="34163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en-GB" b="0" u="none" strike="noStrike" dirty="0">
                <a:solidFill>
                  <a:srgbClr val="000000"/>
                </a:solidFill>
                <a:effectLst/>
              </a:rPr>
              <a:t>Organise the books in </a:t>
            </a:r>
            <a:r>
              <a:rPr lang="en-GB" dirty="0">
                <a:solidFill>
                  <a:srgbClr val="000000"/>
                </a:solidFill>
              </a:rPr>
              <a:t>alphabetical </a:t>
            </a:r>
            <a:r>
              <a:rPr lang="en-GB" b="0" u="none" strike="noStrike" dirty="0">
                <a:solidFill>
                  <a:srgbClr val="000000"/>
                </a:solidFill>
                <a:effectLst/>
              </a:rPr>
              <a:t>order</a:t>
            </a:r>
            <a:r>
              <a:rPr lang="en-GB" dirty="0">
                <a:solidFill>
                  <a:srgbClr val="000000"/>
                </a:solidFill>
              </a:rPr>
              <a:t> </a:t>
            </a:r>
            <a:r>
              <a:rPr lang="en-US" u="none" strike="noStrike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in broad age-ranges:</a:t>
            </a:r>
          </a:p>
          <a:p>
            <a:pPr marL="285750" indent="-285750" algn="ctr" rtl="0" fontAlgn="base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b="0" u="none" strike="noStrike" dirty="0">
                <a:solidFill>
                  <a:srgbClr val="000000"/>
                </a:solidFill>
                <a:effectLst/>
              </a:rPr>
              <a:t>Picture books for 4–5-year-olds </a:t>
            </a:r>
          </a:p>
          <a:p>
            <a:pPr marL="285750" indent="-285750" algn="ctr" rtl="0" fontAlgn="base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Picture books for 5–7-year-olds </a:t>
            </a:r>
          </a:p>
          <a:p>
            <a:pPr marL="285750" indent="-285750" algn="ctr" rtl="0" fontAlgn="base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b="0" u="none" strike="noStrike" dirty="0">
                <a:solidFill>
                  <a:srgbClr val="000000"/>
                </a:solidFill>
                <a:effectLst/>
              </a:rPr>
              <a:t>Series of books for 6–7-year-olds</a:t>
            </a:r>
          </a:p>
          <a:p>
            <a:pPr marL="285750" indent="-285750" algn="ctr" fontAlgn="base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Non-fiction for 5-7 year-olds </a:t>
            </a:r>
            <a:endParaRPr lang="en-GB" b="0" i="1" u="none" strike="noStrike" dirty="0">
              <a:solidFill>
                <a:srgbClr val="000000"/>
              </a:solidFill>
              <a:effectLst/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This becomes a great ‘bookshop’ (the central library!) for all Reception, Year 1 and Year 2 teachers to select books for their class libraries. </a:t>
            </a:r>
            <a:endParaRPr lang="en-GB" dirty="0">
              <a:cs typeface="Calibri"/>
            </a:endParaRPr>
          </a:p>
          <a:p>
            <a:endParaRPr lang="en-GB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52AF3A-4DC3-460C-B552-CA70F779DABE}"/>
              </a:ext>
            </a:extLst>
          </p:cNvPr>
          <p:cNvSpPr/>
          <p:nvPr/>
        </p:nvSpPr>
        <p:spPr>
          <a:xfrm>
            <a:off x="8986630" y="4581800"/>
            <a:ext cx="2642154" cy="536852"/>
          </a:xfrm>
          <a:prstGeom prst="roundRect">
            <a:avLst/>
          </a:prstGeom>
          <a:noFill/>
          <a:ln w="38100">
            <a:solidFill>
              <a:srgbClr val="DF7C1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Let the books do the talking!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3B82C1-51ED-4F05-AB95-22407A2BA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4234" y="1519694"/>
            <a:ext cx="2954866" cy="2770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4508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7BF399-73FE-4290-AA6B-EBD923FB3FA0}"/>
              </a:ext>
            </a:extLst>
          </p:cNvPr>
          <p:cNvSpPr txBox="1"/>
          <p:nvPr/>
        </p:nvSpPr>
        <p:spPr>
          <a:xfrm>
            <a:off x="4118113" y="407504"/>
            <a:ext cx="39557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C5076"/>
                </a:solidFill>
              </a:rPr>
              <a:t>Book Corners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E25922-8C6B-45F8-B20F-8400164B1291}"/>
              </a:ext>
            </a:extLst>
          </p:cNvPr>
          <p:cNvSpPr txBox="1"/>
          <p:nvPr/>
        </p:nvSpPr>
        <p:spPr>
          <a:xfrm>
            <a:off x="2516367" y="1206856"/>
            <a:ext cx="5819360" cy="2247424"/>
          </a:xfrm>
          <a:prstGeom prst="roundRect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dirty="0"/>
              <a:t>Each week, </a:t>
            </a:r>
            <a:r>
              <a:rPr lang="en-GB" b="1" dirty="0">
                <a:solidFill>
                  <a:srgbClr val="0C5076"/>
                </a:solidFill>
              </a:rPr>
              <a:t>Witham St Hughs English Hub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sz="1800" dirty="0"/>
              <a:t>will be </a:t>
            </a:r>
            <a:r>
              <a:rPr lang="en-GB" dirty="0"/>
              <a:t>sharing </a:t>
            </a:r>
            <a:r>
              <a:rPr lang="en-GB" sz="1800" dirty="0"/>
              <a:t>the importance of </a:t>
            </a:r>
            <a:r>
              <a:rPr lang="en-GB" dirty="0"/>
              <a:t>building the best</a:t>
            </a:r>
            <a:r>
              <a:rPr lang="en-GB" sz="1800" dirty="0"/>
              <a:t> book corners</a:t>
            </a:r>
            <a:r>
              <a:rPr lang="en-GB" dirty="0"/>
              <a:t> in Reception &amp; KS1</a:t>
            </a:r>
            <a:r>
              <a:rPr lang="en-GB" sz="1800" dirty="0"/>
              <a:t>.</a:t>
            </a:r>
            <a:r>
              <a:rPr lang="en-GB" dirty="0"/>
              <a:t> </a:t>
            </a:r>
            <a:endParaRPr lang="en-GB" sz="1800" dirty="0"/>
          </a:p>
          <a:p>
            <a:pPr algn="ctr"/>
            <a:endParaRPr lang="en-GB" dirty="0"/>
          </a:p>
          <a:p>
            <a:pPr algn="ctr"/>
            <a:r>
              <a:rPr lang="en-GB" dirty="0"/>
              <a:t>This week we will be looking at... </a:t>
            </a:r>
            <a:endParaRPr lang="en-GB" dirty="0">
              <a:cs typeface="Calibri"/>
            </a:endParaRPr>
          </a:p>
          <a:p>
            <a:pPr algn="ctr"/>
            <a:r>
              <a:rPr lang="en-GB" b="1" i="1" dirty="0"/>
              <a:t>choosing</a:t>
            </a:r>
            <a:r>
              <a:rPr lang="en-GB" sz="1800" b="1" i="1" dirty="0"/>
              <a:t> the right books for your </a:t>
            </a:r>
            <a:r>
              <a:rPr lang="en-GB" b="1" i="1" dirty="0"/>
              <a:t>R, Y1 &amp; Y2 class</a:t>
            </a:r>
            <a:r>
              <a:rPr lang="en-GB" sz="1800" b="1" i="1" dirty="0"/>
              <a:t> </a:t>
            </a:r>
            <a:r>
              <a:rPr lang="en-GB" b="1" i="1" dirty="0"/>
              <a:t>libraries.</a:t>
            </a:r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6FE0A17-D143-4164-B983-F3E538D59662}"/>
              </a:ext>
            </a:extLst>
          </p:cNvPr>
          <p:cNvSpPr/>
          <p:nvPr/>
        </p:nvSpPr>
        <p:spPr>
          <a:xfrm>
            <a:off x="8832573" y="1729408"/>
            <a:ext cx="3021496" cy="3041374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l" rtl="0" fontAlgn="base"/>
            <a:endParaRPr lang="en-GB" dirty="0">
              <a:solidFill>
                <a:schemeClr val="tx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683734-1EB1-4EEB-8158-7C607A48C37B}"/>
              </a:ext>
            </a:extLst>
          </p:cNvPr>
          <p:cNvSpPr txBox="1"/>
          <p:nvPr/>
        </p:nvSpPr>
        <p:spPr>
          <a:xfrm>
            <a:off x="2299772" y="3873890"/>
            <a:ext cx="6352669" cy="258532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 algn="ctr" rtl="0" fontAlgn="base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Start by selecting 30-40 books. You could include 20 favourites from the previous year, if starting in September.</a:t>
            </a:r>
            <a:endParaRPr lang="en-US"/>
          </a:p>
          <a:p>
            <a:pPr marL="285750" indent="-285750" algn="ctr" fontAlgn="base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These books will be for all the children in the class. Some children will only be able to retell the story; others will be able to re-read it for themselves.</a:t>
            </a:r>
            <a:endParaRPr lang="en-GB" dirty="0">
              <a:solidFill>
                <a:srgbClr val="000000"/>
              </a:solidFill>
              <a:cs typeface="Calibri" panose="020F0502020204030204"/>
            </a:endParaRPr>
          </a:p>
          <a:p>
            <a:pPr marL="285750" indent="-285750" algn="ctr" fontAlgn="base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</a:rPr>
              <a:t>Gradually introduce more books, week by week.</a:t>
            </a:r>
            <a:r>
              <a:rPr lang="en-GB" i="1" dirty="0">
                <a:solidFill>
                  <a:srgbClr val="000000"/>
                </a:solidFill>
              </a:rPr>
              <a:t> </a:t>
            </a:r>
            <a:endParaRPr lang="en-GB" b="0" i="1" u="none" strike="noStrike" dirty="0">
              <a:solidFill>
                <a:srgbClr val="000000"/>
              </a:solidFill>
              <a:effectLst/>
              <a:cs typeface="Calibri" panose="020F0502020204030204"/>
            </a:endParaRPr>
          </a:p>
          <a:p>
            <a:pPr marL="285750" indent="-285750" algn="ctr">
              <a:buClr>
                <a:srgbClr val="DF7C1D"/>
              </a:buClr>
              <a:buFont typeface="Wingdings" panose="05000000000000000000" pitchFamily="2" charset="2"/>
              <a:buChar char="§"/>
            </a:pPr>
            <a:r>
              <a:rPr lang="en-GB" dirty="0">
                <a:cs typeface="Calibri" panose="020F0502020204030204"/>
              </a:rPr>
              <a:t>Take out other books as the year progresses. Involve the children in returning some books to the whole school library.</a:t>
            </a:r>
          </a:p>
          <a:p>
            <a:pPr algn="ctr"/>
            <a:endParaRPr lang="en-GB" dirty="0">
              <a:cs typeface="Calibri" panose="020F0502020204030204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6E67F0C-0298-42FE-94DC-60DD7CD62F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5984" y="1869093"/>
            <a:ext cx="2761191" cy="26615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63602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2933E5C713D2F4B914C0F30C31161EC" ma:contentTypeVersion="12" ma:contentTypeDescription="Create a new document." ma:contentTypeScope="" ma:versionID="94d872de81a81088711a6910ae2dfad5">
  <xsd:schema xmlns:xsd="http://www.w3.org/2001/XMLSchema" xmlns:xs="http://www.w3.org/2001/XMLSchema" xmlns:p="http://schemas.microsoft.com/office/2006/metadata/properties" xmlns:ns2="8c88debf-9b23-4e41-9245-a4823d9c0ebf" xmlns:ns3="8a6c9307-19da-4ba4-bc92-62cf288392d6" targetNamespace="http://schemas.microsoft.com/office/2006/metadata/properties" ma:root="true" ma:fieldsID="d986008fb2721e02975856dc8adb109c" ns2:_="" ns3:_="">
    <xsd:import namespace="8c88debf-9b23-4e41-9245-a4823d9c0ebf"/>
    <xsd:import namespace="8a6c9307-19da-4ba4-bc92-62cf288392d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88debf-9b23-4e41-9245-a4823d9c0eb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6c9307-19da-4ba4-bc92-62cf288392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078BCFD-A2DA-423D-AFFD-C7A44DE85D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88debf-9b23-4e41-9245-a4823d9c0ebf"/>
    <ds:schemaRef ds:uri="8a6c9307-19da-4ba4-bc92-62cf288392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1114B1-3397-4724-9768-8A4CB750571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E70EA4-C5A2-4CCF-A03D-EE5BEF18126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428</Words>
  <Application>Microsoft Office PowerPoint</Application>
  <PresentationFormat>Widescreen</PresentationFormat>
  <Paragraphs>47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WSH English Hub</dc:creator>
  <cp:lastModifiedBy>WSH English Hub</cp:lastModifiedBy>
  <cp:revision>248</cp:revision>
  <dcterms:created xsi:type="dcterms:W3CDTF">2021-12-10T09:37:08Z</dcterms:created>
  <dcterms:modified xsi:type="dcterms:W3CDTF">2022-02-10T16:27:37Z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0x010100C2933E5C713D2F4B914C0F30C31161EC</vt:lpwstr>
  </property>
</Properties>
</file>